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35" r:id="rId5"/>
    <p:sldId id="336" r:id="rId6"/>
    <p:sldId id="357" r:id="rId7"/>
    <p:sldId id="352" r:id="rId8"/>
    <p:sldId id="353" r:id="rId9"/>
    <p:sldId id="354" r:id="rId10"/>
    <p:sldId id="348" r:id="rId11"/>
    <p:sldId id="365" r:id="rId12"/>
    <p:sldId id="370" r:id="rId13"/>
    <p:sldId id="371" r:id="rId14"/>
    <p:sldId id="349" r:id="rId15"/>
    <p:sldId id="366" r:id="rId16"/>
    <p:sldId id="367" r:id="rId17"/>
    <p:sldId id="372" r:id="rId18"/>
    <p:sldId id="368" r:id="rId19"/>
    <p:sldId id="369" r:id="rId20"/>
    <p:sldId id="350" r:id="rId21"/>
    <p:sldId id="363" r:id="rId22"/>
    <p:sldId id="364" r:id="rId23"/>
    <p:sldId id="358" r:id="rId24"/>
    <p:sldId id="359" r:id="rId25"/>
    <p:sldId id="360" r:id="rId26"/>
    <p:sldId id="361" r:id="rId27"/>
    <p:sldId id="362" r:id="rId28"/>
    <p:sldId id="355" r:id="rId29"/>
    <p:sldId id="356" r:id="rId30"/>
    <p:sldId id="347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8" autoAdjust="0"/>
    <p:restoredTop sz="95496" autoAdjust="0"/>
  </p:normalViewPr>
  <p:slideViewPr>
    <p:cSldViewPr snapToGrid="0">
      <p:cViewPr varScale="1">
        <p:scale>
          <a:sx n="129" d="100"/>
          <a:sy n="129" d="100"/>
        </p:scale>
        <p:origin x="240" y="181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jwilli11@uccs.edu" TargetMode="External"/><Relationship Id="rId2" Type="http://schemas.openxmlformats.org/officeDocument/2006/relationships/hyperlink" Target="mailto:jking4@uccs.edu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License asset management system</a:t>
            </a:r>
            <a:br>
              <a:rPr lang="en-US" sz="1800" dirty="0"/>
            </a:br>
            <a:r>
              <a:rPr lang="en-US" sz="1800" dirty="0"/>
              <a:t>CS 5320 software design</a:t>
            </a:r>
            <a:br>
              <a:rPr lang="en-US" sz="1800" dirty="0"/>
            </a:br>
            <a:r>
              <a:rPr lang="en-US" sz="1800" dirty="0"/>
              <a:t>fall 2024</a:t>
            </a:r>
            <a:br>
              <a:rPr lang="en-US" sz="1800" dirty="0"/>
            </a:br>
            <a:r>
              <a:rPr lang="en-US" sz="1800" dirty="0"/>
              <a:t>team 10: johnny king &amp; john Williams</a:t>
            </a:r>
            <a:br>
              <a:rPr lang="en-US" sz="1800" dirty="0"/>
            </a:br>
            <a:r>
              <a:rPr lang="en-US" sz="1800" dirty="0"/>
              <a:t>instructor: dr. A. Moin</a:t>
            </a:r>
            <a:br>
              <a:rPr lang="en-US" sz="1800" dirty="0"/>
            </a:br>
            <a:r>
              <a:rPr lang="en-US" sz="1800" dirty="0"/>
              <a:t>TA: Aryan Padiyal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A253-30C1-4B37-BE92-0C00A9D30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289996"/>
            <a:ext cx="10405174" cy="1326514"/>
          </a:xfrm>
        </p:spPr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B171-0AE3-05CB-05E3-695AA6F7AD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Design shall follow sound software engineering practices </a:t>
            </a:r>
          </a:p>
          <a:p>
            <a:r>
              <a:rPr lang="en-US" dirty="0"/>
              <a:t>Customer data will be secure with only admin and personal access (Security)</a:t>
            </a:r>
          </a:p>
          <a:p>
            <a:r>
              <a:rPr lang="en-US" dirty="0"/>
              <a:t>Code will maintainable and reusable with proper software conventions (Maintainability)</a:t>
            </a:r>
          </a:p>
          <a:p>
            <a:r>
              <a:rPr lang="en-US" dirty="0"/>
              <a:t>Code will have unit testing to ensure system meets customer needs (Maintainability)</a:t>
            </a:r>
          </a:p>
          <a:p>
            <a:r>
              <a:rPr lang="en-US" dirty="0"/>
              <a:t>UI will use Bootstrap to provide a pleasant user experience (Usability + Compatibility)</a:t>
            </a:r>
          </a:p>
          <a:p>
            <a:r>
              <a:rPr lang="en-US" dirty="0"/>
              <a:t>Multi-tier architectural pattern for larger (Scalability)</a:t>
            </a:r>
          </a:p>
          <a:p>
            <a:r>
              <a:rPr lang="en-US" dirty="0"/>
              <a:t>Website shall be available for 99% of the time (Availability)</a:t>
            </a:r>
          </a:p>
          <a:p>
            <a:r>
              <a:rPr lang="en-US" dirty="0"/>
              <a:t>All responses shall be less than 2 seconds (Performance)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C406-8A57-F5C8-3C92-ACEC9CDA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82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D453-0BA3-6752-BEAA-8BC102C2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10" y="655756"/>
            <a:ext cx="10397163" cy="3406793"/>
          </a:xfrm>
        </p:spPr>
        <p:txBody>
          <a:bodyPr/>
          <a:lstStyle/>
          <a:p>
            <a:r>
              <a:rPr lang="en-US" dirty="0"/>
              <a:t>Work breakdown/Implementation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9F8A12-E947-9A33-3870-A6B8A5328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3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15F06-2998-11EC-AA3E-43F5A4AB9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ECEB-35A4-D5F3-91AF-F86C8858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en-US" dirty="0"/>
              <a:t>Multi-tier Client Server Architectural Pattern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913ABB6-CF36-B3F4-E1BB-6F1209F1D3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Good for large volume of transactions</a:t>
            </a:r>
          </a:p>
          <a:p>
            <a:pPr marL="342900" indent="-342900">
              <a:buFontTx/>
              <a:buChar char="-"/>
            </a:pPr>
            <a:r>
              <a:rPr lang="en-US" dirty="0"/>
              <a:t>Able to scale as more clients sign up for the service it will be better for larger scale</a:t>
            </a:r>
          </a:p>
          <a:p>
            <a:pPr marL="342900" indent="-342900">
              <a:buFontTx/>
              <a:buChar char="-"/>
            </a:pPr>
            <a:r>
              <a:rPr lang="en-US" dirty="0"/>
              <a:t>Good for applications where data is volatile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8" name="Content Placeholder 7" descr="A diagram of a web server&#10;&#10;Description automatically generated">
            <a:extLst>
              <a:ext uri="{FF2B5EF4-FFF2-40B4-BE49-F238E27FC236}">
                <a16:creationId xmlns:a16="http://schemas.microsoft.com/office/drawing/2014/main" id="{4D6DBF17-7E96-E8D7-377C-8ADB97BA77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84546" y="2026603"/>
            <a:ext cx="6449711" cy="390207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D7D40-7F18-901D-6CB9-93D3706F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6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7CDF-41EE-F4B5-2B79-6F210CBB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/ UML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46106-A4AB-AD21-5B2F-026448DC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B009A-BAE2-B144-D1A4-DE4BAE68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8" y="1386840"/>
            <a:ext cx="4127500" cy="485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B1330-1ACB-C7CE-BC18-28E2B3275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16" y="1386840"/>
            <a:ext cx="3871504" cy="2223394"/>
          </a:xfrm>
          <a:prstGeom prst="rect">
            <a:avLst/>
          </a:prstGeom>
        </p:spPr>
      </p:pic>
      <p:pic>
        <p:nvPicPr>
          <p:cNvPr id="11" name="Picture 10" descr="A diagram of a subscriber account&#10;&#10;Description automatically generated">
            <a:extLst>
              <a:ext uri="{FF2B5EF4-FFF2-40B4-BE49-F238E27FC236}">
                <a16:creationId xmlns:a16="http://schemas.microsoft.com/office/drawing/2014/main" id="{6C8D15F6-A312-A533-E3D1-F3A53473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70" y="4008598"/>
            <a:ext cx="3801350" cy="22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F635-88FD-0CF0-BA70-77DF4E3C5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442126"/>
            <a:ext cx="8325227" cy="944713"/>
          </a:xfrm>
        </p:spPr>
        <p:txBody>
          <a:bodyPr/>
          <a:lstStyle/>
          <a:p>
            <a:r>
              <a:rPr lang="en-US" dirty="0"/>
              <a:t>Design process add 3.0 iteration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15E6B-557D-EFB9-A8E9-1CD37D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screenshot of a white sheet&#10;&#10;Description automatically generated">
            <a:extLst>
              <a:ext uri="{FF2B5EF4-FFF2-40B4-BE49-F238E27FC236}">
                <a16:creationId xmlns:a16="http://schemas.microsoft.com/office/drawing/2014/main" id="{814292AB-D32B-C299-D3AB-D6835909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1" y="1645971"/>
            <a:ext cx="4728115" cy="4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6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BD87-EECA-363E-E92C-02238A60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Diagrams</a:t>
            </a:r>
          </a:p>
        </p:txBody>
      </p:sp>
      <p:pic>
        <p:nvPicPr>
          <p:cNvPr id="7" name="Content Placeholder 6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35305705-5E5E-4BC1-A0D9-DF5A49C10F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94588" y="2656113"/>
            <a:ext cx="6217048" cy="31612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2C34A-8D76-038F-CB07-AA493CD1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3275FD5-9A16-7E1C-D18D-65DE28FE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254" y="1406434"/>
            <a:ext cx="8696746" cy="1249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B324CA-B2F5-0704-B1BC-DC4ED5E56CD1}"/>
              </a:ext>
            </a:extLst>
          </p:cNvPr>
          <p:cNvSpPr txBox="1"/>
          <p:nvPr/>
        </p:nvSpPr>
        <p:spPr>
          <a:xfrm>
            <a:off x="8181703" y="4893994"/>
            <a:ext cx="3052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Class diagrams will be updated as the coding progresses</a:t>
            </a:r>
          </a:p>
        </p:txBody>
      </p:sp>
    </p:spTree>
    <p:extLst>
      <p:ext uri="{BB962C8B-B14F-4D97-AF65-F5344CB8AC3E}">
        <p14:creationId xmlns:p14="http://schemas.microsoft.com/office/powerpoint/2010/main" val="154530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868D-6F2F-F532-CA54-CDDB5F96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48269-65CE-425C-57B4-0012F9F9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A22ACA68-6781-6F6A-06C6-81380B81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95" y="1386840"/>
            <a:ext cx="2373957" cy="5393991"/>
          </a:xfrm>
          <a:prstGeom prst="rect">
            <a:avLst/>
          </a:prstGeom>
        </p:spPr>
      </p:pic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486BF332-FD24-CE61-CA53-D3BE5126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6964"/>
            <a:ext cx="3439886" cy="61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9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B02C-84BE-9845-9180-F12D7127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distribution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7E59B-2E2F-7218-DE88-5722FB936C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8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0DB7-47B8-4B62-B78C-34019C38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and progress using jira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366D57-AC1A-4C20-366B-6692A50AD9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92326" y="2043113"/>
            <a:ext cx="7043861" cy="3925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388F1-7B0B-A6FA-AF57-7B7F35E8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8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4FB5-C01C-4ED2-8B74-C9888CEB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My favorite jira report! Cumulative flow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F000DF-249D-512E-4A68-5F7BB63792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57697" y="2043113"/>
            <a:ext cx="7113119" cy="3925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64F17-3091-679D-0CC1-EF0C0611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6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2" y="2072640"/>
            <a:ext cx="3615834" cy="3493008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with Why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915260D-A3F2-27CD-9D22-2F9CD3A0DCAA}"/>
              </a:ext>
            </a:extLst>
          </p:cNvPr>
          <p:cNvSpPr txBox="1">
            <a:spLocks/>
          </p:cNvSpPr>
          <p:nvPr/>
        </p:nvSpPr>
        <p:spPr>
          <a:xfrm>
            <a:off x="4974397" y="1980596"/>
            <a:ext cx="3615834" cy="3493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 Breakdown, Task Distribution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Planning and Progress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 Paper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227B-219A-210A-EEFE-4D069A03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paper</a:t>
            </a:r>
          </a:p>
        </p:txBody>
      </p:sp>
    </p:spTree>
    <p:extLst>
      <p:ext uri="{BB962C8B-B14F-4D97-AF65-F5344CB8AC3E}">
        <p14:creationId xmlns:p14="http://schemas.microsoft.com/office/powerpoint/2010/main" val="45743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25C6-2655-4AFA-3981-C401CA7E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4DF2-E2DB-6601-9364-74E2E5C59B6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Advantages of using large drawings to document Software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0F3CD-70E9-DCD5-03D6-FA96F3D9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1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B4EF-15F0-18D5-7D32-E3B5F433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FFC-2DC6-D334-3A27-98C227BA23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dirty="0"/>
              <a:t>Residential Architects have been using large drawings to convey information for more than a century and the method has worked to a large degree.</a:t>
            </a:r>
          </a:p>
          <a:p>
            <a:r>
              <a:rPr lang="en-US" dirty="0"/>
              <a:t>The standard size of large drawing paper is 24” x 36”.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DEC93-2840-DBC3-0BC7-DD5EFDA4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14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6B49-A1AA-EEC9-AC76-A435E35C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99BE-E15E-204B-3C7A-91B6639768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Currently, I am not aware of any major reference books on software documentation that suggest using large paper drawing to convey software product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A126C-9E16-B722-7DD5-1B46083F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4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A7AF-1266-A732-6620-87D98161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E5D0-21E5-44DA-C04F-30171FEAAF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We are currently constructing drawings on large electronic paper, 24” x 36”, to document our project.</a:t>
            </a:r>
          </a:p>
          <a:p>
            <a:r>
              <a:rPr lang="en-US" dirty="0"/>
              <a:t>We will evaluate their effectiveness by allowing others to view the drawings and provide feedback on their ease of understanding and completeness.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CFE1E-913A-49D5-3C35-F6C9F5CE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98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8550-8F08-0E91-DDBC-E8BFAC33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117473-0BF8-EB0A-705F-6FAD274C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885884"/>
              </p:ext>
            </p:extLst>
          </p:nvPr>
        </p:nvGraphicFramePr>
        <p:xfrm>
          <a:off x="5029200" y="719666"/>
          <a:ext cx="5130800" cy="53459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130800">
                  <a:extLst>
                    <a:ext uri="{9D8B030D-6E8A-4147-A177-3AD203B41FA5}">
                      <a16:colId xmlns:a16="http://schemas.microsoft.com/office/drawing/2014/main" val="3310127711"/>
                    </a:ext>
                  </a:extLst>
                </a:gridCol>
              </a:tblGrid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We have shown the </a:t>
                      </a:r>
                      <a:r>
                        <a:rPr lang="en-US" b="0" u="sng" dirty="0"/>
                        <a:t>Why, What, and How </a:t>
                      </a:r>
                      <a:r>
                        <a:rPr lang="en-US" b="0" dirty="0"/>
                        <a:t>that is driving our projects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956932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shown the planning that has went into the development of our project to achieve success.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709005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shown the current progress of our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498183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provided some analysis of the project and the drivers behind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558260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presented the topic of our research paper and some of the ideas we have in that regard.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99507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thank you for your attention!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83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438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581F3-25CF-137D-3AB7-31E78ED5C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14425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Johnny King &amp; John Williams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jking4@uccs.edu</a:t>
            </a:r>
            <a:endParaRPr lang="en-US" dirty="0"/>
          </a:p>
          <a:p>
            <a:r>
              <a:rPr lang="en-US" dirty="0">
                <a:hlinkClick r:id="rId3"/>
              </a:rPr>
              <a:t>jwilli11@uccs.edu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Overcoming nervousness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E9AB-D9BE-84F7-C75A-CF3390F1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Team 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3AE30-5664-724C-5E4B-AA90113618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John Williams</a:t>
            </a:r>
          </a:p>
          <a:p>
            <a:r>
              <a:rPr lang="en-US" dirty="0"/>
              <a:t>Graduate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8EAA-1BCC-AB98-237A-5D3B8D4038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/>
          <a:p>
            <a:r>
              <a:rPr lang="en-US" dirty="0"/>
              <a:t>Johnny Colby King</a:t>
            </a:r>
          </a:p>
          <a:p>
            <a:r>
              <a:rPr lang="en-US" dirty="0"/>
              <a:t>Graduate Student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EE7C5-231A-D841-26B0-7BD0E38A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6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Engaging the audience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832E-9055-65F1-CA27-4EDB77FE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BB887-719C-6B4B-9AA5-3413CC93AE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25963" y="2026603"/>
            <a:ext cx="6766877" cy="3902075"/>
          </a:xfrm>
        </p:spPr>
        <p:txBody>
          <a:bodyPr>
            <a:normAutofit/>
          </a:bodyPr>
          <a:lstStyle/>
          <a:p>
            <a:r>
              <a:rPr lang="en-US" dirty="0"/>
              <a:t>Software Developers need a way to control who can use their software.</a:t>
            </a:r>
          </a:p>
          <a:p>
            <a:pPr lvl="1"/>
            <a:r>
              <a:rPr lang="en-US" sz="2800"/>
              <a:t>Government regulations</a:t>
            </a:r>
          </a:p>
          <a:p>
            <a:pPr lvl="1"/>
            <a:r>
              <a:rPr lang="en-US" sz="2800"/>
              <a:t>For profit</a:t>
            </a:r>
          </a:p>
          <a:p>
            <a:pPr lvl="1"/>
            <a:r>
              <a:rPr lang="en-US" sz="2800"/>
              <a:t>Other reasons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CF25B-1F67-931A-D2B0-1F030A91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C48F-FEFA-F4E2-1B43-7CDA8918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51" y="1838806"/>
            <a:ext cx="2314898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C187-BFC2-B4B6-DCDC-582161F69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5B0C-1CA5-B010-46E9-EBFC61601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dirty="0"/>
              <a:t>The License Asset Management System is an online store that sells and manages software subscriptions.</a:t>
            </a:r>
          </a:p>
          <a:p>
            <a:r>
              <a:rPr lang="en-US" dirty="0"/>
              <a:t>The prototype the team is building is a centralized system, but for production, the final system will be a distributed system.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02942-427F-23B7-2F17-2F501DE3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07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7662-07E8-A1B7-3240-8B58B327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5D55-4589-70F7-AA50-E45049AF042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License Asset Management System is implemented as a SaaS application.</a:t>
            </a:r>
          </a:p>
          <a:p>
            <a:r>
              <a:rPr lang="en-US" dirty="0"/>
              <a:t>The system is built using ASP.Net Core technology running on a Windows machine.</a:t>
            </a:r>
          </a:p>
          <a:p>
            <a:r>
              <a:rPr lang="en-US" dirty="0"/>
              <a:t>The Systems web page will allow guest to create accounts and obtain subscriptions for different software products.  Subscriptions may be free, or fee based, depending on the software developers request.</a:t>
            </a:r>
          </a:p>
          <a:p>
            <a:r>
              <a:rPr lang="en-US" dirty="0"/>
              <a:t>The System will also provide Admin users special privileges.</a:t>
            </a:r>
          </a:p>
          <a:p>
            <a:r>
              <a:rPr lang="en-US" dirty="0"/>
              <a:t>Software developers will have access to an SDK that will enable their products to require subscriptions to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DC83-70C1-8772-E119-E1B579FD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2C80-10F8-FFE6-7F74-526AFB7D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51" y="799447"/>
            <a:ext cx="7144512" cy="3621024"/>
          </a:xfrm>
        </p:spPr>
        <p:txBody>
          <a:bodyPr/>
          <a:lstStyle/>
          <a:p>
            <a:r>
              <a:rPr lang="en-US" dirty="0"/>
              <a:t>analysis/Requirements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245C3-E396-69F8-110A-CCA7B3F32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1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CC82-5EE9-490C-9F56-732C08BE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 Architecture 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2153-160D-88BD-D38C-56EA8535D1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Is there a generic application architecture that can act as a template?</a:t>
            </a:r>
          </a:p>
          <a:p>
            <a:r>
              <a:rPr lang="en-US" dirty="0"/>
              <a:t>How will the system be distributed across hardware cores?</a:t>
            </a:r>
          </a:p>
          <a:p>
            <a:r>
              <a:rPr lang="en-US" dirty="0"/>
              <a:t>What architectural patterns might be used?</a:t>
            </a:r>
          </a:p>
          <a:p>
            <a:r>
              <a:rPr lang="en-US" dirty="0"/>
              <a:t>What strategy will be used to control the components of the system?</a:t>
            </a:r>
          </a:p>
          <a:p>
            <a:r>
              <a:rPr lang="en-US" dirty="0"/>
              <a:t>How should the architecture be documented?</a:t>
            </a:r>
          </a:p>
          <a:p>
            <a:r>
              <a:rPr lang="en-US" dirty="0"/>
              <a:t>What architectural organization is best for delivering the non-functional requirements?</a:t>
            </a:r>
          </a:p>
          <a:p>
            <a:r>
              <a:rPr lang="en-US" dirty="0"/>
              <a:t>How will components be decomposed into sub-components?</a:t>
            </a:r>
          </a:p>
          <a:p>
            <a:r>
              <a:rPr lang="en-US" dirty="0"/>
              <a:t>What approach will be used </a:t>
            </a:r>
            <a:r>
              <a:rPr lang="en-US"/>
              <a:t>to structure the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EBDB-7989-D560-6C46-45DDE663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0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017B-CD38-D1A9-F131-C8E6E877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" y="225847"/>
            <a:ext cx="10405174" cy="1326514"/>
          </a:xfrm>
        </p:spPr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D3CB-1309-0C6B-422E-14E77D03CB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1811122"/>
            <a:ext cx="10405174" cy="4174491"/>
          </a:xfrm>
        </p:spPr>
        <p:txBody>
          <a:bodyPr/>
          <a:lstStyle/>
          <a:p>
            <a:r>
              <a:rPr lang="en-US" dirty="0"/>
              <a:t>Guest can access homepage/account information</a:t>
            </a:r>
          </a:p>
          <a:p>
            <a:r>
              <a:rPr lang="en-US" dirty="0"/>
              <a:t>Software Developer can add subscriptions/products to store</a:t>
            </a:r>
          </a:p>
          <a:p>
            <a:r>
              <a:rPr lang="en-US" dirty="0"/>
              <a:t>Admin can manage data</a:t>
            </a:r>
          </a:p>
          <a:p>
            <a:r>
              <a:rPr lang="en-US" dirty="0"/>
              <a:t>Guest can search for products by category(keyword implementation later)</a:t>
            </a:r>
          </a:p>
          <a:p>
            <a:r>
              <a:rPr lang="en-US" dirty="0"/>
              <a:t>Guest can make purchases in store/start subscription</a:t>
            </a:r>
          </a:p>
          <a:p>
            <a:r>
              <a:rPr lang="en-US" dirty="0"/>
              <a:t>Software Developer can query subscription reports from database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75ED1-74CB-015E-1E68-D396317C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562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{8A6D9DB4-0D5B-4BBB-8F2E-97616A5C769B}tf16411248_win32</Template>
  <TotalTime>6602</TotalTime>
  <Words>1174</Words>
  <Application>Microsoft Macintosh PowerPoint</Application>
  <PresentationFormat>Widescreen</PresentationFormat>
  <Paragraphs>217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Avenir Next LT Pro Light</vt:lpstr>
      <vt:lpstr>Calibri</vt:lpstr>
      <vt:lpstr>Posterama</vt:lpstr>
      <vt:lpstr>Custom</vt:lpstr>
      <vt:lpstr>License asset management system CS 5320 software design fall 2024 team 10: johnny king &amp; john Williams instructor: dr. A. Moin TA: Aryan Padiyal</vt:lpstr>
      <vt:lpstr>Agenda </vt:lpstr>
      <vt:lpstr>Team 10</vt:lpstr>
      <vt:lpstr>Why</vt:lpstr>
      <vt:lpstr>What</vt:lpstr>
      <vt:lpstr>How</vt:lpstr>
      <vt:lpstr>analysis/Requirements</vt:lpstr>
      <vt:lpstr>The 8 Architecture design decisions</vt:lpstr>
      <vt:lpstr>Functional Requirements</vt:lpstr>
      <vt:lpstr>Non-functional Requirements</vt:lpstr>
      <vt:lpstr>Work breakdown/Implementation</vt:lpstr>
      <vt:lpstr>Multi-tier Client Server Architectural Pattern</vt:lpstr>
      <vt:lpstr>Use case / UML diagrams</vt:lpstr>
      <vt:lpstr>Design process add 3.0 iteration</vt:lpstr>
      <vt:lpstr>Class Diagrams</vt:lpstr>
      <vt:lpstr>Activity Diagrams</vt:lpstr>
      <vt:lpstr>Task distribution</vt:lpstr>
      <vt:lpstr>Planning and progress using jira</vt:lpstr>
      <vt:lpstr>My favorite jira report! Cumulative flow diagram</vt:lpstr>
      <vt:lpstr>Research paper</vt:lpstr>
      <vt:lpstr>Topic</vt:lpstr>
      <vt:lpstr>Related work</vt:lpstr>
      <vt:lpstr>Novel contributions</vt:lpstr>
      <vt:lpstr>evaluation</vt:lpstr>
      <vt:lpstr>conclusion</vt:lpstr>
      <vt:lpstr>Q &amp; A</vt:lpstr>
      <vt:lpstr>Thank you 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Navigating Q&amp;A sessions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Williams</dc:creator>
  <cp:lastModifiedBy>Colby King</cp:lastModifiedBy>
  <cp:revision>32</cp:revision>
  <dcterms:created xsi:type="dcterms:W3CDTF">2024-10-14T01:24:25Z</dcterms:created>
  <dcterms:modified xsi:type="dcterms:W3CDTF">2024-10-21T22:25:44Z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